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Saira SemiCondensed Light"/>
      <p:regular r:id="rId29"/>
      <p:bold r:id="rId30"/>
    </p:embeddedFont>
    <p:embeddedFont>
      <p:font typeface="Inria Sans"/>
      <p:regular r:id="rId31"/>
      <p:bold r:id="rId32"/>
      <p:italic r:id="rId33"/>
      <p:boldItalic r:id="rId34"/>
    </p:embeddedFont>
    <p:embeddedFont>
      <p:font typeface="Saira SemiCondensed Medium"/>
      <p:regular r:id="rId35"/>
      <p:bold r:id="rId36"/>
    </p:embeddedFont>
    <p:embeddedFont>
      <p:font typeface="Titillium Web"/>
      <p:regular r:id="rId37"/>
      <p:bold r:id="rId38"/>
      <p:italic r:id="rId39"/>
      <p:boldItalic r:id="rId40"/>
    </p:embeddedFont>
    <p:embeddedFont>
      <p:font typeface="Saira Semi Condensed"/>
      <p:regular r:id="rId41"/>
      <p:bold r:id="rId42"/>
    </p:embeddedFont>
    <p:embeddedFont>
      <p:font typeface="Inria Sans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6.xml"/><Relationship Id="rId42" Type="http://schemas.openxmlformats.org/officeDocument/2006/relationships/font" Target="fonts/SairaSemiCondensed-bold.fntdata"/><Relationship Id="rId41" Type="http://schemas.openxmlformats.org/officeDocument/2006/relationships/font" Target="fonts/SairaSemiCondensed-regular.fntdata"/><Relationship Id="rId22" Type="http://schemas.openxmlformats.org/officeDocument/2006/relationships/slide" Target="slides/slide18.xml"/><Relationship Id="rId44" Type="http://schemas.openxmlformats.org/officeDocument/2006/relationships/font" Target="fonts/InriaSansLight-bold.fntdata"/><Relationship Id="rId21" Type="http://schemas.openxmlformats.org/officeDocument/2006/relationships/slide" Target="slides/slide17.xml"/><Relationship Id="rId43" Type="http://schemas.openxmlformats.org/officeDocument/2006/relationships/font" Target="fonts/InriaSansLight-regular.fntdata"/><Relationship Id="rId24" Type="http://schemas.openxmlformats.org/officeDocument/2006/relationships/slide" Target="slides/slide20.xml"/><Relationship Id="rId46" Type="http://schemas.openxmlformats.org/officeDocument/2006/relationships/font" Target="fonts/InriaSansLight-boldItalic.fntdata"/><Relationship Id="rId23" Type="http://schemas.openxmlformats.org/officeDocument/2006/relationships/slide" Target="slides/slide19.xml"/><Relationship Id="rId45" Type="http://schemas.openxmlformats.org/officeDocument/2006/relationships/font" Target="fonts/InriaSa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iraSemiCondensed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riaSans-regular.fntdata"/><Relationship Id="rId30" Type="http://schemas.openxmlformats.org/officeDocument/2006/relationships/font" Target="fonts/SairaSemiCondensedLight-bold.fntdata"/><Relationship Id="rId11" Type="http://schemas.openxmlformats.org/officeDocument/2006/relationships/slide" Target="slides/slide7.xml"/><Relationship Id="rId33" Type="http://schemas.openxmlformats.org/officeDocument/2006/relationships/font" Target="fonts/InriaSans-italic.fntdata"/><Relationship Id="rId10" Type="http://schemas.openxmlformats.org/officeDocument/2006/relationships/slide" Target="slides/slide6.xml"/><Relationship Id="rId32" Type="http://schemas.openxmlformats.org/officeDocument/2006/relationships/font" Target="fonts/InriaSans-bold.fntdata"/><Relationship Id="rId13" Type="http://schemas.openxmlformats.org/officeDocument/2006/relationships/slide" Target="slides/slide9.xml"/><Relationship Id="rId35" Type="http://schemas.openxmlformats.org/officeDocument/2006/relationships/font" Target="fonts/SairaSemiCondensedMedium-regular.fntdata"/><Relationship Id="rId12" Type="http://schemas.openxmlformats.org/officeDocument/2006/relationships/slide" Target="slides/slide8.xml"/><Relationship Id="rId34" Type="http://schemas.openxmlformats.org/officeDocument/2006/relationships/font" Target="fonts/Inria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10.xml"/><Relationship Id="rId36" Type="http://schemas.openxmlformats.org/officeDocument/2006/relationships/font" Target="fonts/SairaSemiCondensedMedium-bold.fntdata"/><Relationship Id="rId17" Type="http://schemas.openxmlformats.org/officeDocument/2006/relationships/slide" Target="slides/slide13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12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ab9e3ed2c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ab9e3ed2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ab9e3ed2c_3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ab9e3ed2c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ab9e3ed2c_3_3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ab9e3ed2c_3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ab9e3ed2c_3_5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ab9e3ed2c_3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ab9e3ed2c_3_7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ab9e3ed2c_3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85883115e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85883115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a9c487fde_15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a9c487fde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a9c487fde_15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a9c487fde_1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a9c487fde_15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a9c487fde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2a3908cf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2a3908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a9c487fde_7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a9c487fde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65c1d4c8a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65c1d4c8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85883115e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85883115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a9c487fde_6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a9c487fde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9c487fde_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a9c487fd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a9c487fde_6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a9c487fd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rect b="b" l="l" r="r" t="t"/>
              <a:pathLst>
                <a:path extrusionOk="0" h="17087" w="12799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rect b="b" l="l" r="r" t="t"/>
              <a:pathLst>
                <a:path extrusionOk="0" h="5802" w="752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rect b="b" l="l" r="r" t="t"/>
              <a:pathLst>
                <a:path extrusionOk="0" h="48482" w="32375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rect b="b" l="l" r="r" t="t"/>
              <a:pathLst>
                <a:path extrusionOk="0" h="3902" w="5188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rect b="b" l="l" r="r" t="t"/>
              <a:pathLst>
                <a:path extrusionOk="0" h="3902" w="5223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rect b="b" l="l" r="r" t="t"/>
              <a:pathLst>
                <a:path extrusionOk="0" h="5780" w="9875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rect b="b" l="l" r="r" t="t"/>
              <a:pathLst>
                <a:path extrusionOk="0" h="5825" w="17007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rect b="b" l="l" r="r" t="t"/>
              <a:pathLst>
                <a:path extrusionOk="0" h="12354" w="8055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rect b="b" l="l" r="r" t="t"/>
              <a:pathLst>
                <a:path extrusionOk="0" h="5916" w="3289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rect b="b" l="l" r="r" t="t"/>
              <a:pathLst>
                <a:path extrusionOk="0" h="49142" w="63579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mplete grid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rect b="b" l="l" r="r" t="t"/>
            <a:pathLst>
              <a:path extrusionOk="0" h="49142" w="87364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rect b="b" l="l" r="r" t="t"/>
              <a:pathLst>
                <a:path extrusionOk="0" h="9169" w="21455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rect b="b" l="l" r="r" t="t"/>
              <a:pathLst>
                <a:path extrusionOk="0" h="25413" w="30862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rect b="b" l="l" r="r" t="t"/>
              <a:pathLst>
                <a:path extrusionOk="0" h="13264" w="12321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rect b="b" l="l" r="r" t="t"/>
              <a:pathLst>
                <a:path extrusionOk="0" h="13207" w="17064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rect b="b" l="l" r="r" t="t"/>
              <a:pathLst>
                <a:path extrusionOk="0" h="9089" w="8589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rect b="b" l="l" r="r" t="t"/>
              <a:pathLst>
                <a:path extrusionOk="0" h="29509" w="21433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rect b="b" l="l" r="r" t="t"/>
              <a:pathLst>
                <a:path extrusionOk="0" h="5848" w="5188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rect b="b" l="l" r="r" t="t"/>
            <a:pathLst>
              <a:path extrusionOk="0" h="683" w="785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rect b="b" l="l" r="r" t="t"/>
            <a:pathLst>
              <a:path extrusionOk="0" h="888" w="1116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rect b="b" l="l" r="r" t="t"/>
            <a:pathLst>
              <a:path extrusionOk="0" h="9112" w="9522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rect b="b" l="l" r="r" t="t"/>
            <a:pathLst>
              <a:path extrusionOk="0" h="160" w="12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rect b="b" l="l" r="r" t="t"/>
            <a:pathLst>
              <a:path extrusionOk="0" h="9989" w="6132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rect b="b" l="l" r="r" t="t"/>
            <a:pathLst>
              <a:path extrusionOk="0" h="49142" w="47891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rect b="b" l="l" r="r" t="t"/>
            <a:pathLst>
              <a:path extrusionOk="0" h="5814" w="520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rect b="b" l="l" r="r" t="t"/>
            <a:pathLst>
              <a:path extrusionOk="0" h="31943" w="27189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indent="-431800" lvl="1" marL="914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indent="-431800" lvl="2" marL="1371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indent="-431800" lvl="3" marL="18288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 algn="ctr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" name="Google Shape;104;p6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6" name="Google Shape;126;p7"/>
          <p:cNvSpPr txBox="1"/>
          <p:nvPr>
            <p:ph idx="3" type="body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7" name="Google Shape;127;p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biometricupdate.com/201802/history-of-biometrics-2#:~:text=The%20term%20%E2%80%9Cbiometrics%E2%80%9D%20is%20derived,the%20field%20of%20computer%20processing." TargetMode="External"/><Relationship Id="rId4" Type="http://schemas.openxmlformats.org/officeDocument/2006/relationships/hyperlink" Target="https://www.techtarget.com/searchenterpriseai/definition/image-recognition" TargetMode="External"/><Relationship Id="rId10" Type="http://schemas.openxmlformats.org/officeDocument/2006/relationships/hyperlink" Target="https://www.photographytalk.com/photography-articles/5987-this-fraudulent-photoshopped-image-portrays-an-innocent-man-as-one-of-the-paris-attackers" TargetMode="External"/><Relationship Id="rId9" Type="http://schemas.openxmlformats.org/officeDocument/2006/relationships/hyperlink" Target="https://www.photographytalk.com/photography-articles/5987-this-fraudulent-photoshopped-image-portrays-an-innocent-man-as-one-of-the-paris-attackers" TargetMode="External"/><Relationship Id="rId5" Type="http://schemas.openxmlformats.org/officeDocument/2006/relationships/hyperlink" Target="https://www.nec.co.nz/market-leadership/publications-media/the-top-9-common-uses-of-biometrics-in-everyday-life/" TargetMode="External"/><Relationship Id="rId6" Type="http://schemas.openxmlformats.org/officeDocument/2006/relationships/hyperlink" Target="https://link.springer.com/article/10.1007/s11263-020-01351-w" TargetMode="External"/><Relationship Id="rId7" Type="http://schemas.openxmlformats.org/officeDocument/2006/relationships/hyperlink" Target="https://analyticsindiamag.com/8-uses-cases-of-image-recognition-that-we-see-in-our-daily-lives/" TargetMode="External"/><Relationship Id="rId8" Type="http://schemas.openxmlformats.org/officeDocument/2006/relationships/hyperlink" Target="https://sciencemonk.com/forensic-science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sevenbank.co.jp/english/" TargetMode="External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>
            <p:ph type="ctrTitle"/>
          </p:nvPr>
        </p:nvSpPr>
        <p:spPr>
          <a:xfrm>
            <a:off x="2739350" y="1698600"/>
            <a:ext cx="5595000" cy="174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Biometric, Visual recognition, and Forensic Applications.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" name="Google Shape;309;p21"/>
          <p:cNvGrpSpPr/>
          <p:nvPr/>
        </p:nvGrpSpPr>
        <p:grpSpPr>
          <a:xfrm>
            <a:off x="4990003" y="1328615"/>
            <a:ext cx="3650185" cy="2350181"/>
            <a:chOff x="1177450" y="241631"/>
            <a:chExt cx="6173152" cy="3616776"/>
          </a:xfrm>
        </p:grpSpPr>
        <p:sp>
          <p:nvSpPr>
            <p:cNvPr id="310" name="Google Shape;310;p2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1"/>
          <p:cNvSpPr txBox="1"/>
          <p:nvPr>
            <p:ph idx="4294967295" type="body"/>
          </p:nvPr>
        </p:nvSpPr>
        <p:spPr>
          <a:xfrm>
            <a:off x="508450" y="1123300"/>
            <a:ext cx="4481700" cy="287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Visual recognition refers to the ability to identify the objects in view based on visual input. 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It’s Processing of basic object components, such as color, depth, and form.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9703" r="9703" t="0"/>
          <a:stretch/>
        </p:blipFill>
        <p:spPr>
          <a:xfrm>
            <a:off x="5397184" y="1458249"/>
            <a:ext cx="2837196" cy="19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1"/>
          <p:cNvSpPr txBox="1"/>
          <p:nvPr/>
        </p:nvSpPr>
        <p:spPr>
          <a:xfrm>
            <a:off x="1060575" y="413850"/>
            <a:ext cx="65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                    </a:t>
            </a:r>
            <a:r>
              <a:rPr b="1" lang="en" sz="2800">
                <a:solidFill>
                  <a:schemeClr val="dk1"/>
                </a:solidFill>
              </a:rPr>
              <a:t>Visual recognition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 txBox="1"/>
          <p:nvPr>
            <p:ph type="title"/>
          </p:nvPr>
        </p:nvSpPr>
        <p:spPr>
          <a:xfrm>
            <a:off x="1416775" y="722273"/>
            <a:ext cx="67284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Applications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33338" y="2053302"/>
            <a:ext cx="3632700" cy="6690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961861" y="2053313"/>
            <a:ext cx="3482100" cy="6690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4248608" y="2053300"/>
            <a:ext cx="3385500" cy="6690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6388403" y="2053313"/>
            <a:ext cx="2788800" cy="6690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-98962" y="2172275"/>
            <a:ext cx="23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Facial Recognition</a:t>
            </a:r>
            <a:endParaRPr>
              <a:solidFill>
                <a:srgbClr val="666666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2469425" y="2172263"/>
            <a:ext cx="21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57575"/>
                </a:solidFill>
              </a:rPr>
              <a:t>Self-Driving Cars</a:t>
            </a:r>
            <a:endParaRPr b="1">
              <a:solidFill>
                <a:srgbClr val="757575"/>
              </a:solidFill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4579475" y="2172275"/>
            <a:ext cx="191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57575"/>
                </a:solidFill>
              </a:rPr>
              <a:t>People Counting</a:t>
            </a:r>
            <a:endParaRPr b="1">
              <a:solidFill>
                <a:srgbClr val="757575"/>
              </a:solidFill>
            </a:endParaRPr>
          </a:p>
        </p:txBody>
      </p:sp>
      <p:sp>
        <p:nvSpPr>
          <p:cNvPr id="330" name="Google Shape;330;p22"/>
          <p:cNvSpPr txBox="1"/>
          <p:nvPr/>
        </p:nvSpPr>
        <p:spPr>
          <a:xfrm>
            <a:off x="6665363" y="2172275"/>
            <a:ext cx="25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57575"/>
                </a:solidFill>
              </a:rPr>
              <a:t>Industrial Quality Check</a:t>
            </a:r>
            <a:endParaRPr b="1" sz="1300">
              <a:solidFill>
                <a:srgbClr val="75757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75" y="768238"/>
            <a:ext cx="3715975" cy="36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5267200" y="1494300"/>
            <a:ext cx="366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Facial Recognition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example , Google Photos, which automatically separates all pictures based on the person in the picture. Many components are involved in facial recognition, such as face, nose, mouth, and eyebrow.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525" y="602150"/>
            <a:ext cx="3888924" cy="39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4"/>
          <p:cNvSpPr txBox="1"/>
          <p:nvPr/>
        </p:nvSpPr>
        <p:spPr>
          <a:xfrm>
            <a:off x="5221125" y="1740600"/>
            <a:ext cx="370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57575"/>
                </a:solidFill>
              </a:rPr>
              <a:t>       </a:t>
            </a:r>
            <a:r>
              <a:rPr b="1" lang="en" sz="1600">
                <a:solidFill>
                  <a:schemeClr val="dk1"/>
                </a:solidFill>
              </a:rPr>
              <a:t>     </a:t>
            </a:r>
            <a:r>
              <a:rPr b="1" lang="en" sz="1600">
                <a:solidFill>
                  <a:schemeClr val="dk1"/>
                </a:solidFill>
              </a:rPr>
              <a:t>    Self-Driving Cars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Visual recognition Identify appropriate obstacles. Once ever the image sensor detects any sign of living thing in its way, it automatically stops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50" y="599975"/>
            <a:ext cx="3748675" cy="39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5"/>
          <p:cNvSpPr txBox="1"/>
          <p:nvPr/>
        </p:nvSpPr>
        <p:spPr>
          <a:xfrm>
            <a:off x="4968550" y="1740600"/>
            <a:ext cx="394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                    </a:t>
            </a:r>
            <a:r>
              <a:rPr b="1" lang="en" sz="1600">
                <a:solidFill>
                  <a:schemeClr val="dk1"/>
                </a:solidFill>
              </a:rPr>
              <a:t>People Counting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Visual recognition can be used for people counting, and it is used for analyzing store performance or crowd figures during festivals.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50" y="539425"/>
            <a:ext cx="3863800" cy="4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4944900" y="1344750"/>
            <a:ext cx="3966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             Industrial Quality Check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Visual recognition is also used in the industrial process to identify products. Like inventory management, machining, quality management, packaging, sorting, etc.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12" type="sldNum"/>
          </p:nvPr>
        </p:nvSpPr>
        <p:spPr>
          <a:xfrm>
            <a:off x="8198150" y="46019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4" name="Google Shape;364;p27"/>
          <p:cNvGrpSpPr/>
          <p:nvPr/>
        </p:nvGrpSpPr>
        <p:grpSpPr>
          <a:xfrm>
            <a:off x="5682185" y="820045"/>
            <a:ext cx="2483819" cy="3781854"/>
            <a:chOff x="2112475" y="238125"/>
            <a:chExt cx="3395050" cy="5238750"/>
          </a:xfrm>
        </p:grpSpPr>
        <p:sp>
          <p:nvSpPr>
            <p:cNvPr id="365" name="Google Shape;365;p27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9" name="Google Shape;369;p27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730475" y="1093325"/>
            <a:ext cx="2378876" cy="31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1209825" y="1093325"/>
            <a:ext cx="395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Forensic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1161600" y="1894300"/>
            <a:ext cx="36114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❖"/>
            </a:pPr>
            <a:r>
              <a:rPr lang="en" sz="1600">
                <a:solidFill>
                  <a:schemeClr val="dk1"/>
                </a:solidFill>
              </a:rPr>
              <a:t>Forensic is defined as using technology or science to prove something legally.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Use of science or technology in the investigation and establishment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1385375" y="481681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Applications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0" y="24635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0" y="246357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8"/>
          <p:cNvSpPr/>
          <p:nvPr/>
        </p:nvSpPr>
        <p:spPr>
          <a:xfrm rot="8100000">
            <a:off x="2881092" y="2702654"/>
            <a:ext cx="334744" cy="334744"/>
          </a:xfrm>
          <a:prstGeom prst="teardrop">
            <a:avLst>
              <a:gd fmla="val 10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81" name="Google Shape;381;p28"/>
          <p:cNvSpPr/>
          <p:nvPr/>
        </p:nvSpPr>
        <p:spPr>
          <a:xfrm rot="8100000">
            <a:off x="6938692" y="2702654"/>
            <a:ext cx="334744" cy="334744"/>
          </a:xfrm>
          <a:prstGeom prst="teardrop">
            <a:avLst>
              <a:gd fmla="val 100000" name="adj"/>
            </a:avLst>
          </a:prstGeom>
          <a:solidFill>
            <a:srgbClr val="D471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82" name="Google Shape;382;p28"/>
          <p:cNvSpPr/>
          <p:nvPr/>
        </p:nvSpPr>
        <p:spPr>
          <a:xfrm rot="-2700000">
            <a:off x="4850792" y="3747878"/>
            <a:ext cx="334744" cy="334744"/>
          </a:xfrm>
          <a:prstGeom prst="teardrop">
            <a:avLst>
              <a:gd fmla="val 100000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83" name="Google Shape;383;p28"/>
          <p:cNvSpPr txBox="1"/>
          <p:nvPr/>
        </p:nvSpPr>
        <p:spPr>
          <a:xfrm>
            <a:off x="2475175" y="1873325"/>
            <a:ext cx="1146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Forensic Document Examination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4374980" y="4052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Forensic Medicine</a:t>
            </a:r>
            <a:endParaRPr sz="9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6462885" y="193017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Forensic Photography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6" name="Google Shape;386;p28"/>
          <p:cNvSpPr txBox="1"/>
          <p:nvPr/>
        </p:nvSpPr>
        <p:spPr>
          <a:xfrm>
            <a:off x="2431775" y="37543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1588375" y="3633350"/>
            <a:ext cx="2594400" cy="113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deals with the comparison of the unknown document sample with the requested specimens to establish the identity of an author.</a:t>
            </a:r>
            <a:endParaRPr/>
          </a:p>
        </p:txBody>
      </p:sp>
      <p:sp>
        <p:nvSpPr>
          <p:cNvPr id="388" name="Google Shape;388;p28"/>
          <p:cNvSpPr/>
          <p:nvPr/>
        </p:nvSpPr>
        <p:spPr>
          <a:xfrm>
            <a:off x="5853575" y="3633350"/>
            <a:ext cx="2594400" cy="113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deals with the application of photographic techniques to capture the scene of the crime as a record.</a:t>
            </a:r>
            <a:endParaRPr/>
          </a:p>
        </p:txBody>
      </p:sp>
      <p:sp>
        <p:nvSpPr>
          <p:cNvPr id="389" name="Google Shape;389;p28"/>
          <p:cNvSpPr/>
          <p:nvPr/>
        </p:nvSpPr>
        <p:spPr>
          <a:xfrm>
            <a:off x="3847425" y="1172050"/>
            <a:ext cx="2389800" cy="113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It involves procedures of detail internal and external examination of the body including detailed autopsy.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Forensic Document Examination</a:t>
            </a:r>
            <a:endParaRPr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95" name="Google Shape;395;p2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275" y="1359206"/>
            <a:ext cx="6111984" cy="363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Forensic Medicine</a:t>
            </a:r>
            <a:endParaRPr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50" y="1359206"/>
            <a:ext cx="5451248" cy="36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13"/>
          <p:cNvSpPr txBox="1"/>
          <p:nvPr/>
        </p:nvSpPr>
        <p:spPr>
          <a:xfrm>
            <a:off x="2817563" y="1266575"/>
            <a:ext cx="366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Pattern Recognition (CSE 467)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2772538" y="4533225"/>
            <a:ext cx="28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Date: 30 - 06 - 2022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06" name="Google Shape;2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100" y="344675"/>
            <a:ext cx="4857225" cy="80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" name="Google Shape;207;p13"/>
          <p:cNvSpPr/>
          <p:nvPr/>
        </p:nvSpPr>
        <p:spPr>
          <a:xfrm>
            <a:off x="862188" y="1779063"/>
            <a:ext cx="3168600" cy="24510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901750" y="1781075"/>
            <a:ext cx="31293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Presented to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Badhan Chandra Das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 of CSE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Bangladesh university of Business and Technology (BUBT)</a:t>
            </a:r>
            <a:endParaRPr b="1" sz="1800"/>
          </a:p>
        </p:txBody>
      </p:sp>
      <p:sp>
        <p:nvSpPr>
          <p:cNvPr id="209" name="Google Shape;209;p13"/>
          <p:cNvSpPr/>
          <p:nvPr/>
        </p:nvSpPr>
        <p:spPr>
          <a:xfrm>
            <a:off x="4340400" y="1779050"/>
            <a:ext cx="3941400" cy="2451000"/>
          </a:xfrm>
          <a:prstGeom prst="rect">
            <a:avLst/>
          </a:prstGeom>
          <a:solidFill>
            <a:srgbClr val="A4C2F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4413150" y="1779050"/>
            <a:ext cx="37959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Presented by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Nusrat Jahan Anka – 17183103008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Syeda Nowshin Ibnat – 17183103020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Rakibul Ahasan – 17183103022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Mohammad Sabbir Ahmed – 17183103004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Sheikh Abu Hanif – 17183103043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Intake: 39(2), Dept. of CSE, BUBT</a:t>
            </a:r>
            <a:endParaRPr b="1">
              <a:solidFill>
                <a:srgbClr val="073763"/>
              </a:solidFill>
            </a:endParaRPr>
          </a:p>
        </p:txBody>
      </p:sp>
      <p:cxnSp>
        <p:nvCxnSpPr>
          <p:cNvPr id="211" name="Google Shape;211;p13"/>
          <p:cNvCxnSpPr/>
          <p:nvPr/>
        </p:nvCxnSpPr>
        <p:spPr>
          <a:xfrm>
            <a:off x="4356750" y="3941550"/>
            <a:ext cx="3913800" cy="1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Photo </a:t>
            </a:r>
            <a:r>
              <a:rPr lang="en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Forensic</a:t>
            </a:r>
            <a:r>
              <a:rPr lang="en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</a:t>
            </a:r>
            <a:endParaRPr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409" name="Google Shape;409;p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25" y="1341156"/>
            <a:ext cx="5376974" cy="363189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1"/>
          <p:cNvSpPr txBox="1"/>
          <p:nvPr/>
        </p:nvSpPr>
        <p:spPr>
          <a:xfrm>
            <a:off x="3110350" y="1341150"/>
            <a:ext cx="13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57575"/>
                </a:solidFill>
                <a:latin typeface="Inria Sans"/>
                <a:ea typeface="Inria Sans"/>
                <a:cs typeface="Inria Sans"/>
                <a:sym typeface="Inria Sans"/>
              </a:rPr>
              <a:t>Original Image</a:t>
            </a:r>
            <a:endParaRPr b="1">
              <a:solidFill>
                <a:srgbClr val="757575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5987200" y="1341150"/>
            <a:ext cx="13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57575"/>
                </a:solidFill>
                <a:latin typeface="Inria Sans"/>
                <a:ea typeface="Inria Sans"/>
                <a:cs typeface="Inria Sans"/>
                <a:sym typeface="Inria Sans"/>
              </a:rPr>
              <a:t>Fake</a:t>
            </a:r>
            <a:r>
              <a:rPr b="1" lang="en">
                <a:solidFill>
                  <a:srgbClr val="757575"/>
                </a:solidFill>
                <a:latin typeface="Inria Sans"/>
                <a:ea typeface="Inria Sans"/>
                <a:cs typeface="Inria Sans"/>
                <a:sym typeface="Inria Sans"/>
              </a:rPr>
              <a:t> Image</a:t>
            </a:r>
            <a:endParaRPr b="1">
              <a:solidFill>
                <a:srgbClr val="757575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2"/>
          <p:cNvSpPr txBox="1"/>
          <p:nvPr/>
        </p:nvSpPr>
        <p:spPr>
          <a:xfrm>
            <a:off x="1404850" y="385200"/>
            <a:ext cx="652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Disadvantages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 rotWithShape="1">
          <a:blip r:embed="rId3">
            <a:alphaModFix/>
          </a:blip>
          <a:srcRect b="101881" l="-15799" r="6760" t="-64194"/>
          <a:stretch/>
        </p:blipFill>
        <p:spPr>
          <a:xfrm rot="-5400000">
            <a:off x="541050" y="1472750"/>
            <a:ext cx="2466300" cy="24246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50000"/>
              </a:schemeClr>
            </a:outerShdw>
          </a:effectLst>
        </p:spPr>
      </p:pic>
      <p:sp>
        <p:nvSpPr>
          <p:cNvPr id="420" name="Google Shape;420;p32"/>
          <p:cNvSpPr txBox="1"/>
          <p:nvPr/>
        </p:nvSpPr>
        <p:spPr>
          <a:xfrm>
            <a:off x="773628" y="1803105"/>
            <a:ext cx="18654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Biometric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False positives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Scanner compatibility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Privacy issues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421" name="Google Shape;421;p32"/>
          <p:cNvPicPr preferRelativeResize="0"/>
          <p:nvPr/>
        </p:nvPicPr>
        <p:blipFill rotWithShape="1">
          <a:blip r:embed="rId3">
            <a:alphaModFix/>
          </a:blip>
          <a:srcRect b="101881" l="-15799" r="6760" t="-64194"/>
          <a:stretch/>
        </p:blipFill>
        <p:spPr>
          <a:xfrm rot="-5400000">
            <a:off x="3338838" y="1472750"/>
            <a:ext cx="2466300" cy="24246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50000"/>
              </a:schemeClr>
            </a:outerShdw>
          </a:effectLst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b="101881" l="-15799" r="6760" t="-64194"/>
          <a:stretch/>
        </p:blipFill>
        <p:spPr>
          <a:xfrm rot="-5400000">
            <a:off x="6136625" y="1472750"/>
            <a:ext cx="2466300" cy="24246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50000"/>
              </a:schemeClr>
            </a:outerShdw>
          </a:effectLst>
        </p:spPr>
      </p:pic>
      <p:sp>
        <p:nvSpPr>
          <p:cNvPr id="423" name="Google Shape;423;p32"/>
          <p:cNvSpPr txBox="1"/>
          <p:nvPr/>
        </p:nvSpPr>
        <p:spPr>
          <a:xfrm>
            <a:off x="3636687" y="1818400"/>
            <a:ext cx="20619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Visual Recognition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low resolution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poor lighting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complex backgrounds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6348763" y="1758500"/>
            <a:ext cx="19896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</a:rPr>
              <a:t>Forensi</a:t>
            </a:r>
            <a:r>
              <a:rPr b="1" lang="en" sz="1600" u="sng">
                <a:solidFill>
                  <a:schemeClr val="dk1"/>
                </a:solidFill>
              </a:rPr>
              <a:t>c</a:t>
            </a:r>
            <a:endParaRPr b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Expensive Equipment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consuming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Evidence manipulation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/>
          <p:nvPr>
            <p:ph type="title"/>
          </p:nvPr>
        </p:nvSpPr>
        <p:spPr>
          <a:xfrm>
            <a:off x="2767800" y="583600"/>
            <a:ext cx="3608400" cy="35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33"/>
          <p:cNvSpPr txBox="1"/>
          <p:nvPr/>
        </p:nvSpPr>
        <p:spPr>
          <a:xfrm>
            <a:off x="1744700" y="1756050"/>
            <a:ext cx="543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Now-a-days biometric, visual recognition &amp; forensic are trendy words. All these </a:t>
            </a:r>
            <a:r>
              <a:rPr lang="en" sz="1600">
                <a:solidFill>
                  <a:schemeClr val="dk1"/>
                </a:solidFill>
              </a:rPr>
              <a:t>technologies </a:t>
            </a:r>
            <a:r>
              <a:rPr lang="en" sz="1600">
                <a:solidFill>
                  <a:schemeClr val="dk1"/>
                </a:solidFill>
              </a:rPr>
              <a:t>are mostly used for the security concern &amp; own safety. 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type="title"/>
          </p:nvPr>
        </p:nvSpPr>
        <p:spPr>
          <a:xfrm>
            <a:off x="1207800" y="6629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Reference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4"/>
          <p:cNvSpPr txBox="1"/>
          <p:nvPr>
            <p:ph idx="1" type="body"/>
          </p:nvPr>
        </p:nvSpPr>
        <p:spPr>
          <a:xfrm>
            <a:off x="1502400" y="155189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History of Biometrics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What Is Image Recognition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The Top 9 Common Uses of Biometrics in Everyday Life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Efficient Visual Recognition | SpringerLink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8 Uses Cases Of Image Recognition That We See In Our Daily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➢"/>
            </a:pPr>
            <a:r>
              <a:rPr b="1" lang="en" sz="15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What is Forensic Science? | Applications &amp; Sub-Disciplines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➢"/>
            </a:pPr>
            <a:r>
              <a:rPr b="1" lang="en" sz="15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Fraudulent</a:t>
            </a:r>
            <a:r>
              <a:rPr b="1" lang="en" sz="15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 Activities Regarding Paris Attack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>
            <p:ph idx="4294967295" type="ctrTitle"/>
          </p:nvPr>
        </p:nvSpPr>
        <p:spPr>
          <a:xfrm>
            <a:off x="2688600" y="2181900"/>
            <a:ext cx="3766800" cy="77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Arial"/>
                <a:ea typeface="Arial"/>
                <a:cs typeface="Arial"/>
                <a:sym typeface="Arial"/>
              </a:rPr>
              <a:t>Thank You!</a:t>
            </a:r>
            <a:endParaRPr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type="title"/>
          </p:nvPr>
        </p:nvSpPr>
        <p:spPr>
          <a:xfrm>
            <a:off x="1475475" y="60625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4"/>
          <p:cNvSpPr/>
          <p:nvPr/>
        </p:nvSpPr>
        <p:spPr>
          <a:xfrm>
            <a:off x="1207850" y="1592100"/>
            <a:ext cx="3630900" cy="1367700"/>
          </a:xfrm>
          <a:prstGeom prst="rect">
            <a:avLst/>
          </a:prstGeom>
          <a:solidFill>
            <a:srgbClr val="082A44">
              <a:alpha val="1732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Introduction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4988872" y="1592100"/>
            <a:ext cx="3630900" cy="1367700"/>
          </a:xfrm>
          <a:prstGeom prst="rect">
            <a:avLst/>
          </a:prstGeom>
          <a:solidFill>
            <a:srgbClr val="082A44">
              <a:alpha val="1732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Conclusion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1207850" y="3110004"/>
            <a:ext cx="3630900" cy="1367700"/>
          </a:xfrm>
          <a:prstGeom prst="rect">
            <a:avLst/>
          </a:prstGeom>
          <a:solidFill>
            <a:srgbClr val="082A44">
              <a:alpha val="1732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Overview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988872" y="3110004"/>
            <a:ext cx="3630900" cy="1367700"/>
          </a:xfrm>
          <a:prstGeom prst="rect">
            <a:avLst/>
          </a:prstGeom>
          <a:solidFill>
            <a:srgbClr val="082A44">
              <a:alpha val="1732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3796421" y="1915783"/>
            <a:ext cx="2086500" cy="20865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 rot="5400000">
            <a:off x="3946747" y="1915783"/>
            <a:ext cx="2086500" cy="20865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 rot="10800000">
            <a:off x="3946747" y="2067267"/>
            <a:ext cx="2086500" cy="20865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 rot="-5400000">
            <a:off x="3796421" y="2067267"/>
            <a:ext cx="2086500" cy="20865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4339534" y="2350989"/>
            <a:ext cx="83166" cy="3667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Saira Semi Condensed"/>
              </a:rPr>
              <a:t>I</a:t>
            </a:r>
          </a:p>
        </p:txBody>
      </p:sp>
      <p:sp>
        <p:nvSpPr>
          <p:cNvPr id="227" name="Google Shape;227;p14"/>
          <p:cNvSpPr/>
          <p:nvPr/>
        </p:nvSpPr>
        <p:spPr>
          <a:xfrm>
            <a:off x="5216206" y="2357652"/>
            <a:ext cx="216978" cy="3753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Saira Semi Condensed"/>
              </a:rPr>
              <a:t>C</a:t>
            </a:r>
          </a:p>
        </p:txBody>
      </p:sp>
      <p:sp>
        <p:nvSpPr>
          <p:cNvPr id="228" name="Google Shape;228;p14"/>
          <p:cNvSpPr/>
          <p:nvPr/>
        </p:nvSpPr>
        <p:spPr>
          <a:xfrm>
            <a:off x="4309680" y="3305991"/>
            <a:ext cx="276154" cy="3753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Saira Semi Condensed"/>
              </a:rPr>
              <a:t>O</a:t>
            </a:r>
          </a:p>
        </p:txBody>
      </p:sp>
      <p:sp>
        <p:nvSpPr>
          <p:cNvPr id="229" name="Google Shape;229;p14"/>
          <p:cNvSpPr/>
          <p:nvPr/>
        </p:nvSpPr>
        <p:spPr>
          <a:xfrm>
            <a:off x="5314832" y="3312654"/>
            <a:ext cx="311872" cy="3667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Saira Semi Condensed"/>
              </a:rPr>
              <a:t>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12293" r="12285" t="0"/>
          <a:stretch/>
        </p:blipFill>
        <p:spPr>
          <a:xfrm rot="419">
            <a:off x="5976440" y="1460175"/>
            <a:ext cx="2460600" cy="2109000"/>
          </a:xfrm>
          <a:prstGeom prst="hexagon">
            <a:avLst>
              <a:gd fmla="val 25093" name="adj"/>
              <a:gd fmla="val 115470" name="vf"/>
            </a:avLst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50000"/>
              </a:schemeClr>
            </a:outerShdw>
          </a:effectLst>
        </p:spPr>
      </p:pic>
      <p:sp>
        <p:nvSpPr>
          <p:cNvPr id="236" name="Google Shape;236;p15"/>
          <p:cNvSpPr txBox="1"/>
          <p:nvPr/>
        </p:nvSpPr>
        <p:spPr>
          <a:xfrm>
            <a:off x="2402400" y="487175"/>
            <a:ext cx="43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Introduction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1181050" y="1991325"/>
            <a:ext cx="467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Biometrics             “bio” (life) and “metrics” (to measure).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 recognition              context of machine vision.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Forensic             “forensis” (before the forum)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38" name="Google Shape;238;p15"/>
          <p:cNvCxnSpPr/>
          <p:nvPr/>
        </p:nvCxnSpPr>
        <p:spPr>
          <a:xfrm>
            <a:off x="2757975" y="2571750"/>
            <a:ext cx="44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15"/>
          <p:cNvCxnSpPr/>
          <p:nvPr/>
        </p:nvCxnSpPr>
        <p:spPr>
          <a:xfrm>
            <a:off x="2176925" y="2262825"/>
            <a:ext cx="44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5"/>
          <p:cNvCxnSpPr/>
          <p:nvPr/>
        </p:nvCxnSpPr>
        <p:spPr>
          <a:xfrm>
            <a:off x="2016525" y="2904600"/>
            <a:ext cx="44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4294967295" type="body"/>
          </p:nvPr>
        </p:nvSpPr>
        <p:spPr>
          <a:xfrm>
            <a:off x="1633825" y="1787825"/>
            <a:ext cx="3436200" cy="21072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Unique physical or behavioral human characteristics.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❖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Method of digitally identify a person.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>
            <a:off x="5850960" y="804607"/>
            <a:ext cx="1852835" cy="3713750"/>
            <a:chOff x="2547150" y="238125"/>
            <a:chExt cx="2525675" cy="5238750"/>
          </a:xfrm>
        </p:grpSpPr>
        <p:sp>
          <p:nvSpPr>
            <p:cNvPr id="248" name="Google Shape;248;p1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22113" r="22113" t="0"/>
          <a:stretch/>
        </p:blipFill>
        <p:spPr>
          <a:xfrm>
            <a:off x="5898150" y="1119975"/>
            <a:ext cx="1758425" cy="30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1633825" y="1055725"/>
            <a:ext cx="35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Biometric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3511486" y="1394635"/>
            <a:ext cx="2745300" cy="2056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>
              <a:alpha val="11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 txBox="1"/>
          <p:nvPr/>
        </p:nvSpPr>
        <p:spPr>
          <a:xfrm>
            <a:off x="3774992" y="1859349"/>
            <a:ext cx="2218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Applications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261" name="Google Shape;261;p17"/>
          <p:cNvGrpSpPr/>
          <p:nvPr/>
        </p:nvGrpSpPr>
        <p:grpSpPr>
          <a:xfrm>
            <a:off x="4565474" y="981025"/>
            <a:ext cx="2043156" cy="969677"/>
            <a:chOff x="4306958" y="952370"/>
            <a:chExt cx="1808583" cy="1088913"/>
          </a:xfrm>
        </p:grpSpPr>
        <p:sp>
          <p:nvSpPr>
            <p:cNvPr id="262" name="Google Shape;262;p17"/>
            <p:cNvSpPr/>
            <p:nvPr/>
          </p:nvSpPr>
          <p:spPr>
            <a:xfrm>
              <a:off x="4306958" y="1082925"/>
              <a:ext cx="565200" cy="565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rPr>
                <a:t>01</a:t>
              </a:r>
              <a:endParaRPr sz="1200">
                <a:solidFill>
                  <a:schemeClr val="lt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endParaRPr>
            </a:p>
          </p:txBody>
        </p:sp>
        <p:sp>
          <p:nvSpPr>
            <p:cNvPr id="263" name="Google Shape;263;p17"/>
            <p:cNvSpPr txBox="1"/>
            <p:nvPr/>
          </p:nvSpPr>
          <p:spPr>
            <a:xfrm rot="2162736">
              <a:off x="4971343" y="1232933"/>
              <a:ext cx="1109395" cy="4795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Banking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 rot="2159678">
              <a:off x="4838902" y="1574444"/>
              <a:ext cx="1119431" cy="152476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5999233" y="1928834"/>
            <a:ext cx="1271105" cy="1647846"/>
            <a:chOff x="5576108" y="2016725"/>
            <a:chExt cx="1125170" cy="1850472"/>
          </a:xfrm>
        </p:grpSpPr>
        <p:sp>
          <p:nvSpPr>
            <p:cNvPr id="266" name="Google Shape;266;p17"/>
            <p:cNvSpPr/>
            <p:nvPr/>
          </p:nvSpPr>
          <p:spPr>
            <a:xfrm>
              <a:off x="5576108" y="2016725"/>
              <a:ext cx="565200" cy="565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rPr>
                <a:t>02</a:t>
              </a:r>
              <a:endParaRPr sz="1200">
                <a:solidFill>
                  <a:schemeClr val="lt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endParaRPr>
            </a:p>
          </p:txBody>
        </p:sp>
        <p:sp>
          <p:nvSpPr>
            <p:cNvPr id="267" name="Google Shape;267;p17"/>
            <p:cNvSpPr txBox="1"/>
            <p:nvPr/>
          </p:nvSpPr>
          <p:spPr>
            <a:xfrm rot="6484358">
              <a:off x="5636642" y="2874928"/>
              <a:ext cx="1110171" cy="709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Mobile Access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 rot="6479001">
              <a:off x="5275897" y="3050667"/>
              <a:ext cx="1119386" cy="152834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7"/>
          <p:cNvGrpSpPr/>
          <p:nvPr/>
        </p:nvGrpSpPr>
        <p:grpSpPr>
          <a:xfrm>
            <a:off x="4232325" y="3206790"/>
            <a:ext cx="1821275" cy="1087834"/>
            <a:chOff x="4012057" y="3451825"/>
            <a:chExt cx="1612175" cy="1221599"/>
          </a:xfrm>
        </p:grpSpPr>
        <p:sp>
          <p:nvSpPr>
            <p:cNvPr id="270" name="Google Shape;270;p17"/>
            <p:cNvSpPr/>
            <p:nvPr/>
          </p:nvSpPr>
          <p:spPr>
            <a:xfrm>
              <a:off x="5059033" y="3451825"/>
              <a:ext cx="565200" cy="565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rPr>
                <a:t>03</a:t>
              </a:r>
              <a:endParaRPr sz="1200">
                <a:solidFill>
                  <a:schemeClr val="lt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endParaRPr>
            </a:p>
          </p:txBody>
        </p:sp>
        <p:sp>
          <p:nvSpPr>
            <p:cNvPr id="271" name="Google Shape;271;p17"/>
            <p:cNvSpPr txBox="1"/>
            <p:nvPr/>
          </p:nvSpPr>
          <p:spPr>
            <a:xfrm rot="9294">
              <a:off x="4034309" y="4018824"/>
              <a:ext cx="1109704" cy="6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Blood Banks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 rot="10799079">
              <a:off x="4012507" y="3933353"/>
              <a:ext cx="1119600" cy="152703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2578757" y="2435771"/>
            <a:ext cx="1760353" cy="1274597"/>
            <a:chOff x="2548334" y="2585998"/>
            <a:chExt cx="1558249" cy="1431327"/>
          </a:xfrm>
        </p:grpSpPr>
        <p:sp>
          <p:nvSpPr>
            <p:cNvPr id="274" name="Google Shape;274;p17"/>
            <p:cNvSpPr/>
            <p:nvPr/>
          </p:nvSpPr>
          <p:spPr>
            <a:xfrm>
              <a:off x="3541383" y="34518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rPr>
                <a:t>04</a:t>
              </a:r>
              <a:endParaRPr sz="1200">
                <a:solidFill>
                  <a:schemeClr val="lt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endParaRPr>
            </a:p>
          </p:txBody>
        </p:sp>
        <p:sp>
          <p:nvSpPr>
            <p:cNvPr id="275" name="Google Shape;275;p17"/>
            <p:cNvSpPr txBox="1"/>
            <p:nvPr/>
          </p:nvSpPr>
          <p:spPr>
            <a:xfrm rot="4327126">
              <a:off x="2396423" y="2975922"/>
              <a:ext cx="1246723" cy="589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Home Assistant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 rot="-6478717">
              <a:off x="2755922" y="3079191"/>
              <a:ext cx="1119672" cy="153413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7"/>
          <p:cNvGrpSpPr/>
          <p:nvPr/>
        </p:nvGrpSpPr>
        <p:grpSpPr>
          <a:xfrm>
            <a:off x="2778243" y="573381"/>
            <a:ext cx="1966017" cy="1859030"/>
            <a:chOff x="2724917" y="494600"/>
            <a:chExt cx="1740300" cy="2087625"/>
          </a:xfrm>
        </p:grpSpPr>
        <p:sp>
          <p:nvSpPr>
            <p:cNvPr id="278" name="Google Shape;278;p17"/>
            <p:cNvSpPr/>
            <p:nvPr/>
          </p:nvSpPr>
          <p:spPr>
            <a:xfrm>
              <a:off x="3027033" y="2016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3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Condensed Medium"/>
                  <a:ea typeface="Saira SemiCondensed Medium"/>
                  <a:cs typeface="Saira SemiCondensed Medium"/>
                  <a:sym typeface="Saira SemiCondensed Medium"/>
                </a:rPr>
                <a:t>05</a:t>
              </a:r>
              <a:endParaRPr sz="1200">
                <a:solidFill>
                  <a:schemeClr val="lt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endParaRPr>
            </a:p>
          </p:txBody>
        </p:sp>
        <p:sp>
          <p:nvSpPr>
            <p:cNvPr id="279" name="Google Shape;279;p17"/>
            <p:cNvSpPr txBox="1"/>
            <p:nvPr/>
          </p:nvSpPr>
          <p:spPr>
            <a:xfrm rot="-2159799">
              <a:off x="2813596" y="876287"/>
              <a:ext cx="1562942" cy="806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Law enforcement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 rot="-2159137">
              <a:off x="3240473" y="1559002"/>
              <a:ext cx="1119673" cy="153273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18"/>
          <p:cNvSpPr txBox="1"/>
          <p:nvPr/>
        </p:nvSpPr>
        <p:spPr>
          <a:xfrm>
            <a:off x="1878425" y="1202775"/>
            <a:ext cx="26304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2352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FF"/>
                </a:solidFill>
              </a:rPr>
              <a:t>Home Assistants</a:t>
            </a:r>
            <a:endParaRPr b="1" sz="16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32352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all are familiar with Google Assistant, Alexa etc. and they are already using voice recognition as a biometric identifier.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287" name="Google Shape;2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" y="846388"/>
            <a:ext cx="1629100" cy="29827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8"/>
          <p:cNvSpPr txBox="1"/>
          <p:nvPr/>
        </p:nvSpPr>
        <p:spPr>
          <a:xfrm>
            <a:off x="4570038" y="1202775"/>
            <a:ext cx="22635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2352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FFFF"/>
                </a:solidFill>
              </a:rPr>
              <a:t>Banking</a:t>
            </a:r>
            <a:endParaRPr b="1" sz="16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32352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Seven Bank in Japan</a:t>
            </a:r>
            <a:r>
              <a:rPr lang="en" sz="1600">
                <a:solidFill>
                  <a:schemeClr val="dk1"/>
                </a:solidFill>
              </a:rPr>
              <a:t> is rolling out a trial of Facial Recognition at ATMs.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350" y="1277125"/>
            <a:ext cx="2088374" cy="19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18"/>
          <p:cNvCxnSpPr/>
          <p:nvPr/>
        </p:nvCxnSpPr>
        <p:spPr>
          <a:xfrm flipH="1">
            <a:off x="4520075" y="135600"/>
            <a:ext cx="9000" cy="48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3">
            <a:alphaModFix/>
          </a:blip>
          <a:srcRect b="9920" l="8436" r="8444" t="7890"/>
          <a:stretch/>
        </p:blipFill>
        <p:spPr>
          <a:xfrm>
            <a:off x="2802500" y="331475"/>
            <a:ext cx="4131075" cy="43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000" y="1231225"/>
            <a:ext cx="5020099" cy="32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2741800" y="521175"/>
            <a:ext cx="43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Fingerprint Recognition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